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12"/>
  </p:notesMasterIdLst>
  <p:sldIdLst>
    <p:sldId id="256" r:id="rId7"/>
    <p:sldId id="2147474950" r:id="rId8"/>
    <p:sldId id="257" r:id="rId9"/>
    <p:sldId id="2147475044" r:id="rId10"/>
    <p:sldId id="214747504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2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BBD4-3EE2-7579-EA00-7D002373A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43C834-9202-5F6C-640B-AA522916D3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5ED5BB-18C9-664D-6D7A-B5A63CEB9F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864B9D-456C-0AF0-DCFA-1E377C158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4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B420E-2982-42B4-AE2D-3034102EDD49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54272-38BB-442C-89ED-A63588AB6600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15273-C0F8-42DF-A93D-A77B7A14CCEB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xP-25xxxx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CB6B7-B5C9-40C0-AC2E-219786B8834A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A38-A654-41A5-899E-570B00DF36C3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3F4E-4C53-45A2-9842-61CB3242642F}" type="datetime1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F5B75-71A2-457D-A92A-CA2D6359F120}" type="datetime1">
              <a:rPr lang="en-GB" smtClean="0"/>
              <a:t>03/06/2025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B0B0-1DB1-4FFB-8D75-3A7C52D917A1}" type="datetime1">
              <a:rPr lang="en-GB" smtClean="0"/>
              <a:t>03/06/2025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6C89B-5FE9-4FDD-9B0F-7145908955C9}" type="datetime1">
              <a:rPr lang="en-GB" smtClean="0"/>
              <a:t>03/06/2025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0DF7-02BC-4F5A-86D5-241FF49F63C0}" type="datetime1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F09F8-A829-43AB-BE9C-AA6423713D50}" type="datetime1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19A8D0-8B82-4C41-9CFA-43EBAADEF519}" type="datetime1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7/Docs/RP-250108.zip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3gpp.org/ftp/tsg_ran/TSG_RAN/TSGR_107/Docs/RP-25042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15897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Motivation for new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12123E-064B-1181-C099-C91D763D6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839" y="3511776"/>
            <a:ext cx="11680322" cy="1119146"/>
          </a:xfrm>
        </p:spPr>
        <p:txBody>
          <a:bodyPr>
            <a:normAutofit/>
          </a:bodyPr>
          <a:lstStyle/>
          <a:p>
            <a:r>
              <a:rPr lang="en-US" dirty="0">
                <a:latin typeface="Nokia Pure Headline Light" panose="020B0304040602060303" pitchFamily="34" charset="0"/>
              </a:rPr>
              <a:t>Nokia, AT&amp;T, Bell Mobility, BT Plc, CMCC, Deutsche Telekom, KT Corp., NTT DOCOMO Inc., Qualcomm, Telefonica, Telenor, Telia Company, T-Mobile USA, Verizon</a:t>
            </a:r>
            <a:endParaRPr lang="en-GB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latin typeface="Nokia Pure Headline Light" panose="020B0304040602060303" pitchFamily="34" charset="0"/>
              </a:rPr>
              <a:t>SP-250757</a:t>
            </a:r>
            <a:endParaRPr lang="en-GB" dirty="0"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5063902"/>
            <a:ext cx="9144000" cy="134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 SA#108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10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– 13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June</a:t>
            </a:r>
            <a:r>
              <a:rPr lang="en-US" sz="2400" dirty="0">
                <a:latin typeface="Nokia Pure Headline Light" panose="020B0304040602060303" pitchFamily="34" charset="0"/>
              </a:rPr>
              <a:t>,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74D63-55F7-FA01-E767-713783C4E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94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Current 3GPP specification process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97AA72-2BFB-EFBD-099B-24FAAFD0E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5718"/>
            <a:ext cx="6058790" cy="1325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/>
              <a:t>Little change in fundamental specification format for 4 generations over 30 years: </a:t>
            </a:r>
          </a:p>
          <a:p>
            <a:endParaRPr lang="en-US" sz="24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60C3FC-D3B9-C7AF-5D28-81A932768CE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42664" y="2301690"/>
            <a:ext cx="2593975" cy="3435350"/>
          </a:xfrm>
        </p:spPr>
        <p:txBody>
          <a:bodyPr lIns="0" tIns="0" rIns="0" bIns="0" numCol="1">
            <a:normAutofit/>
          </a:bodyPr>
          <a:lstStyle/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r>
              <a:rPr lang="en-US" sz="1800" b="1"/>
              <a:t>Key Strengths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WYSIWYG editing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Change tracking</a:t>
            </a: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227E4F-02E9-4A4A-8529-18A2B31E3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752" y="1123564"/>
            <a:ext cx="752739" cy="7009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D8128E-51BF-A859-C052-4CC335FD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125" y="1186055"/>
            <a:ext cx="700989" cy="700989"/>
          </a:xfrm>
          <a:prstGeom prst="rect">
            <a:avLst/>
          </a:prstGeom>
        </p:spPr>
      </p:pic>
      <p:pic>
        <p:nvPicPr>
          <p:cNvPr id="13" name="Picture 12" descr="A blue and white paper with a letter w&#10;&#10;AI-generated content may be incorrect.">
            <a:extLst>
              <a:ext uri="{FF2B5EF4-FFF2-40B4-BE49-F238E27FC236}">
                <a16:creationId xmlns:a16="http://schemas.microsoft.com/office/drawing/2014/main" id="{D0A2D7E5-7B5B-0659-A9B7-851259588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550" y="1123564"/>
            <a:ext cx="924199" cy="927569"/>
          </a:xfrm>
          <a:prstGeom prst="rect">
            <a:avLst/>
          </a:prstGeom>
        </p:spPr>
      </p:pic>
      <p:pic>
        <p:nvPicPr>
          <p:cNvPr id="14" name="Picture 13" descr="A blue and white logo with white text&#10;&#10;AI-generated content may be incorrect.">
            <a:extLst>
              <a:ext uri="{FF2B5EF4-FFF2-40B4-BE49-F238E27FC236}">
                <a16:creationId xmlns:a16="http://schemas.microsoft.com/office/drawing/2014/main" id="{84390003-59BF-A24F-5706-BFC675019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861" y="1083905"/>
            <a:ext cx="865704" cy="865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6039CA-48D7-EB96-E7E8-32C2E0F7E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867" y="4629662"/>
            <a:ext cx="3702035" cy="14592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586E48-9169-57B1-D2BF-0D8D753F99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7125" y="2301690"/>
            <a:ext cx="2593975" cy="16623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3718B11-CB3D-BDC9-C655-7D16DB5ED57F}"/>
              </a:ext>
            </a:extLst>
          </p:cNvPr>
          <p:cNvSpPr txBox="1"/>
          <p:nvPr/>
        </p:nvSpPr>
        <p:spPr>
          <a:xfrm>
            <a:off x="840361" y="5802003"/>
            <a:ext cx="609600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>
                <a:latin typeface="Aptos" panose="020B0004020202020204" pitchFamily="34" charset="0"/>
              </a:rPr>
              <a:t>Some further background is given in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8"/>
              </a:rPr>
              <a:t>RP-250108</a:t>
            </a:r>
            <a:r>
              <a:rPr lang="en-GB" sz="160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and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9"/>
              </a:rPr>
              <a:t>RP-250422</a:t>
            </a:r>
            <a:r>
              <a:rPr lang="en-GB" sz="1600"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7DDBD49-1A0F-0F93-BD9B-0AC2BE2EAD32}"/>
              </a:ext>
            </a:extLst>
          </p:cNvPr>
          <p:cNvSpPr txBox="1">
            <a:spLocks/>
          </p:cNvSpPr>
          <p:nvPr/>
        </p:nvSpPr>
        <p:spPr>
          <a:xfrm>
            <a:off x="3536640" y="2302564"/>
            <a:ext cx="2870965" cy="3434476"/>
          </a:xfrm>
          <a:prstGeom prst="rect">
            <a:avLst/>
          </a:prstGeom>
        </p:spPr>
        <p:txBody>
          <a:bodyPr lIns="0" tIns="0" rIns="0" bIns="0" numCol="1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Limitations</a:t>
            </a:r>
          </a:p>
          <a:p>
            <a:r>
              <a:rPr lang="en-US" sz="1800" dirty="0"/>
              <a:t>Stability and latency</a:t>
            </a:r>
          </a:p>
          <a:p>
            <a:r>
              <a:rPr lang="en-US" sz="1800" dirty="0"/>
              <a:t>Inconsistent use of styles</a:t>
            </a:r>
          </a:p>
          <a:p>
            <a:r>
              <a:rPr lang="en-US" sz="1800" dirty="0"/>
              <a:t>Inconsistent file formatting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Challenges</a:t>
            </a:r>
          </a:p>
          <a:p>
            <a:r>
              <a:rPr lang="en-US" sz="1800" dirty="0"/>
              <a:t>CR implementation</a:t>
            </a:r>
          </a:p>
          <a:p>
            <a:r>
              <a:rPr lang="en-US" sz="1800" dirty="0"/>
              <a:t>Automation</a:t>
            </a:r>
          </a:p>
          <a:p>
            <a:r>
              <a:rPr lang="en-US" sz="1800" dirty="0"/>
              <a:t>Transparency in change implementation</a:t>
            </a:r>
            <a:endParaRPr lang="en-US" sz="1800" b="1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B7F0F210-698D-EC25-A7B7-A5A1FCADE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 dirty="0"/>
              <a:t>SP-250757</a:t>
            </a:r>
          </a:p>
        </p:txBody>
      </p:sp>
    </p:spTree>
    <p:extLst>
      <p:ext uri="{BB962C8B-B14F-4D97-AF65-F5344CB8AC3E}">
        <p14:creationId xmlns:p14="http://schemas.microsoft.com/office/powerpoint/2010/main" val="191050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F1C50-FCAD-213C-D21E-A9FFC3C80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621"/>
            <a:ext cx="10515600" cy="1029561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Some</a:t>
            </a:r>
            <a:r>
              <a:rPr lang="en-GB" sz="3200">
                <a:solidFill>
                  <a:schemeClr val="accent1"/>
                </a:solidFill>
                <a:ea typeface="+mn-ea"/>
                <a:cs typeface="+mn-cs"/>
              </a:rPr>
              <a:t> ongoing studies of new tools across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CE1C6-493D-AD45-2647-DE3CDCDAA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2182"/>
            <a:ext cx="10515600" cy="352829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RAN2: Use of Git for ASN.1 and specification handling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RAN4: Use of JSON database, tracked in Git, for band combinations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RAN5: Use of ETSI FORGE for test mapping tables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SA5: Use of Git/FORGE for Stage 3 interface specifications, and Markdown for internal WG documents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CT1, CT3, CT4 use Git/FORGE for YAML files of APIs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Nokia Pure Headline Light" panose="020B0304040602060303" pitchFamily="34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Outside 3GPP, oneM2M uses Markdown and Git for all its specifications</a:t>
            </a:r>
            <a:endParaRPr lang="en-GB">
              <a:latin typeface="Nokia Pure Headline Light" panose="020B03040406020603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C8422-8A39-DAF3-4369-93C23CE35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 dirty="0"/>
              <a:t>SP-250757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D9F87B-CD86-1475-6DA7-8A5A1A046D65}"/>
              </a:ext>
            </a:extLst>
          </p:cNvPr>
          <p:cNvSpPr txBox="1"/>
          <p:nvPr/>
        </p:nvSpPr>
        <p:spPr>
          <a:xfrm>
            <a:off x="0" y="4880576"/>
            <a:ext cx="12192000" cy="116859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These activities address specific kinds of content in the 3GPP specs.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For 6G, a holistic study could consider benefits/challenges of a modernized approach across all kinds of specification content across 3GPP.  </a:t>
            </a:r>
            <a:endParaRPr lang="en-GB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2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2527D-0C88-6057-8FCD-3222B48D5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95DB77-3447-529E-79C8-405DA714A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01" y="256598"/>
            <a:ext cx="10515600" cy="616458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latin typeface="Nokia Pure Headline" panose="020B0504040602060303" pitchFamily="34" charset="0"/>
              </a:rPr>
              <a:t>Automation-native</a:t>
            </a:r>
            <a:r>
              <a:rPr lang="en-US">
                <a:solidFill>
                  <a:schemeClr val="accent1"/>
                </a:solidFill>
              </a:rPr>
              <a:t> 6G specifications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20EBAFC-81D4-2BA2-C26A-DC6F1259978C}"/>
              </a:ext>
            </a:extLst>
          </p:cNvPr>
          <p:cNvSpPr txBox="1">
            <a:spLocks/>
          </p:cNvSpPr>
          <p:nvPr/>
        </p:nvSpPr>
        <p:spPr>
          <a:xfrm>
            <a:off x="556801" y="2143465"/>
            <a:ext cx="11078399" cy="4110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144000" tIns="144000" rIns="48000" bIns="48000" numCol="2" spcCol="360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GB" sz="160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C7B3FCA-494F-0C82-548B-4AEEAAD9803C}"/>
              </a:ext>
            </a:extLst>
          </p:cNvPr>
          <p:cNvSpPr txBox="1">
            <a:spLocks/>
          </p:cNvSpPr>
          <p:nvPr/>
        </p:nvSpPr>
        <p:spPr>
          <a:xfrm>
            <a:off x="793253" y="2235828"/>
            <a:ext cx="10533920" cy="20791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48000" tIns="48000" rIns="48000" bIns="48000" numCol="2" spcCol="360000" anchor="ctr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latency </a:t>
            </a:r>
            <a:r>
              <a:rPr lang="en-US" sz="2400">
                <a:solidFill>
                  <a:schemeClr val="bg1"/>
                </a:solidFill>
              </a:rPr>
              <a:t>of current format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Enable cross-linking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across entire spec database</a:t>
            </a:r>
            <a:endParaRPr lang="en-GB" sz="2400">
              <a:solidFill>
                <a:schemeClr val="bg1"/>
              </a:solidFill>
            </a:endParaRP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Enhanced navigation &amp; processing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of spec content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manual errors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between CR approval and implementation in specs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Instant spec availability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after TSG plenaries</a:t>
            </a:r>
            <a:endParaRPr lang="en-GB" sz="240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D35039B-1724-A789-2839-49D187295B6D}"/>
              </a:ext>
            </a:extLst>
          </p:cNvPr>
          <p:cNvGrpSpPr/>
          <p:nvPr/>
        </p:nvGrpSpPr>
        <p:grpSpPr>
          <a:xfrm>
            <a:off x="793253" y="5411698"/>
            <a:ext cx="5025003" cy="773373"/>
            <a:chOff x="659235" y="1709025"/>
            <a:chExt cx="3768752" cy="465546"/>
          </a:xfrm>
        </p:grpSpPr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54DE8EE0-6F2C-951B-433F-AD801C91A3EF}"/>
                </a:ext>
              </a:extLst>
            </p:cNvPr>
            <p:cNvSpPr txBox="1">
              <a:spLocks/>
            </p:cNvSpPr>
            <p:nvPr/>
          </p:nvSpPr>
          <p:spPr>
            <a:xfrm>
              <a:off x="659235" y="1709025"/>
              <a:ext cx="3768752" cy="465546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 </a:t>
              </a:r>
              <a:r>
                <a:rPr lang="en-US" sz="2000" b="1">
                  <a:solidFill>
                    <a:schemeClr val="bg1"/>
                  </a:solidFill>
                </a:rPr>
                <a:t>Plain text-based spec format 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28215003-E9C7-39F7-746F-E5A16E8A74AC}"/>
                </a:ext>
              </a:extLst>
            </p:cNvPr>
            <p:cNvSpPr txBox="1">
              <a:spLocks/>
            </p:cNvSpPr>
            <p:nvPr/>
          </p:nvSpPr>
          <p:spPr>
            <a:xfrm>
              <a:off x="724657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E6AD98B-C031-A777-6145-FDD64EE83834}"/>
              </a:ext>
            </a:extLst>
          </p:cNvPr>
          <p:cNvGrpSpPr/>
          <p:nvPr/>
        </p:nvGrpSpPr>
        <p:grpSpPr>
          <a:xfrm>
            <a:off x="6302185" y="5402819"/>
            <a:ext cx="5025003" cy="778272"/>
            <a:chOff x="4726627" y="1706076"/>
            <a:chExt cx="3768752" cy="468495"/>
          </a:xfrm>
        </p:grpSpPr>
        <p:sp>
          <p:nvSpPr>
            <p:cNvPr id="10" name="Text Placeholder 3">
              <a:extLst>
                <a:ext uri="{FF2B5EF4-FFF2-40B4-BE49-F238E27FC236}">
                  <a16:creationId xmlns:a16="http://schemas.microsoft.com/office/drawing/2014/main" id="{1593F4A0-184F-B1D9-ECCD-D3EC1DCE87EB}"/>
                </a:ext>
              </a:extLst>
            </p:cNvPr>
            <p:cNvSpPr txBox="1">
              <a:spLocks/>
            </p:cNvSpPr>
            <p:nvPr/>
          </p:nvSpPr>
          <p:spPr>
            <a:xfrm>
              <a:off x="4726627" y="1706076"/>
              <a:ext cx="3768752" cy="468495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</a:t>
              </a:r>
              <a:r>
                <a:rPr lang="en-US" sz="2000" b="1">
                  <a:solidFill>
                    <a:schemeClr val="bg1"/>
                  </a:solidFill>
                </a:rPr>
                <a:t>Git-based CR  </a:t>
              </a:r>
              <a:br>
                <a:rPr lang="en-US" sz="2000" b="1">
                  <a:solidFill>
                    <a:schemeClr val="bg1"/>
                  </a:solidFill>
                </a:rPr>
              </a:br>
              <a:r>
                <a:rPr lang="en-US" sz="2000" b="1">
                  <a:solidFill>
                    <a:schemeClr val="bg1"/>
                  </a:solidFill>
                </a:rPr>
                <a:t>      agreement/approval</a:t>
              </a:r>
              <a:endParaRPr lang="en-US" sz="1600" b="1">
                <a:solidFill>
                  <a:schemeClr val="bg1"/>
                </a:solidFill>
              </a:endParaRPr>
            </a:p>
            <a:p>
              <a:endParaRPr lang="en-GB" sz="1600" b="1">
                <a:solidFill>
                  <a:schemeClr val="bg1"/>
                </a:solidFill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9285ACBC-B2C6-82C1-4562-3118ABE7CFDC}"/>
                </a:ext>
              </a:extLst>
            </p:cNvPr>
            <p:cNvSpPr txBox="1">
              <a:spLocks/>
            </p:cNvSpPr>
            <p:nvPr/>
          </p:nvSpPr>
          <p:spPr>
            <a:xfrm>
              <a:off x="4916210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59BB057-0EDB-144E-F44C-13AEB3BC477C}"/>
              </a:ext>
            </a:extLst>
          </p:cNvPr>
          <p:cNvSpPr/>
          <p:nvPr/>
        </p:nvSpPr>
        <p:spPr>
          <a:xfrm>
            <a:off x="2909104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A1D64A91-3EFD-3372-65B4-6D6D76C96411}"/>
              </a:ext>
            </a:extLst>
          </p:cNvPr>
          <p:cNvSpPr/>
          <p:nvPr/>
        </p:nvSpPr>
        <p:spPr>
          <a:xfrm>
            <a:off x="8330077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F973FEC3-AA12-F49C-341E-635DDB22FA8A}"/>
              </a:ext>
            </a:extLst>
          </p:cNvPr>
          <p:cNvSpPr/>
          <p:nvPr/>
        </p:nvSpPr>
        <p:spPr>
          <a:xfrm rot="5400000">
            <a:off x="3134303" y="203035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2EBC6E46-7D17-414A-B114-E4AAD9DD4FE1}"/>
              </a:ext>
            </a:extLst>
          </p:cNvPr>
          <p:cNvSpPr/>
          <p:nvPr/>
        </p:nvSpPr>
        <p:spPr>
          <a:xfrm rot="5400000">
            <a:off x="8555277" y="203016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9378650-9E2E-E83C-C546-B54E46C6E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 dirty="0"/>
              <a:t>SP-250757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3213FF-82D2-2E97-0E32-4C668E1639EB}"/>
              </a:ext>
            </a:extLst>
          </p:cNvPr>
          <p:cNvSpPr txBox="1">
            <a:spLocks/>
          </p:cNvSpPr>
          <p:nvPr/>
        </p:nvSpPr>
        <p:spPr>
          <a:xfrm>
            <a:off x="557624" y="869502"/>
            <a:ext cx="11077575" cy="12028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/>
              <a:t>A once-in-a-decade opportunity for a clean start: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3100" b="1">
                <a:solidFill>
                  <a:schemeClr val="accent1"/>
                </a:solidFill>
              </a:rPr>
              <a:t>PCG#54 </a:t>
            </a:r>
            <a:r>
              <a:rPr lang="en-US" sz="3100" b="1">
                <a:solidFill>
                  <a:schemeClr val="accent1"/>
                </a:solidFill>
              </a:rPr>
              <a:t>encouraged investigations into more efficient tools and ways of specification handling in preparation for the 6G specifications.</a:t>
            </a:r>
            <a:endParaRPr lang="en-GB" sz="31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7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77E9C-0E10-0844-B353-5180B6F27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48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Draft SID: SP-250758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C308-3E20-1104-D05D-FD300BD0C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880"/>
            <a:ext cx="11002818" cy="491039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TSG-level SI involving RAN, SA and CT to enable visibility and participation across the whole of 3GPP, without repeating all discussions in every WG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Consider utilization of plain-text format(s) (in contrast to containerized formats such as docx) for the 3GPP 6G specifications, with the aims of:</a:t>
            </a:r>
          </a:p>
          <a:p>
            <a:pPr lvl="2">
              <a:lnSpc>
                <a:spcPct val="110000"/>
              </a:lnSpc>
            </a:pPr>
            <a:r>
              <a:rPr lang="en-US" dirty="0"/>
              <a:t>eliminating the latency and stability issues inherent in the use of current formats, and </a:t>
            </a:r>
          </a:p>
          <a:p>
            <a:pPr lvl="2">
              <a:lnSpc>
                <a:spcPct val="110000"/>
              </a:lnSpc>
            </a:pPr>
            <a:r>
              <a:rPr lang="en-US" dirty="0"/>
              <a:t>facilitating automated processing of specification content (e.g., by ensuring consistent styles). 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Consider the use of a Git-based repository (e.g., via ETSI Forge) and version control for the 3GPP specifications and change request process, with the aims of:</a:t>
            </a:r>
          </a:p>
          <a:p>
            <a:pPr lvl="2">
              <a:lnSpc>
                <a:spcPct val="110000"/>
              </a:lnSpc>
            </a:pPr>
            <a:r>
              <a:rPr lang="en-US" dirty="0"/>
              <a:t>eliminating manual errors between CR approval and implementation, and </a:t>
            </a:r>
          </a:p>
          <a:p>
            <a:pPr lvl="2">
              <a:lnSpc>
                <a:spcPct val="110000"/>
              </a:lnSpc>
            </a:pPr>
            <a:r>
              <a:rPr lang="en-US" dirty="0"/>
              <a:t>enabling immediate availability of the next version of the specifications after TSG plenaries.</a:t>
            </a:r>
          </a:p>
          <a:p>
            <a:pPr>
              <a:lnSpc>
                <a:spcPct val="110000"/>
              </a:lnSpc>
            </a:pPr>
            <a:r>
              <a:rPr lang="en-US" dirty="0"/>
              <a:t>All relevant aspects of requirements, potential workflows and procedures should be considered. </a:t>
            </a:r>
          </a:p>
          <a:p>
            <a:pPr>
              <a:lnSpc>
                <a:spcPct val="110000"/>
              </a:lnSpc>
            </a:pPr>
            <a:r>
              <a:rPr lang="en-US" dirty="0"/>
              <a:t>If positive recommendations arise, target 6G specifications in Rel-21. </a:t>
            </a:r>
          </a:p>
          <a:p>
            <a:pPr>
              <a:lnSpc>
                <a:spcPct val="110000"/>
              </a:lnSpc>
            </a:pPr>
            <a:endParaRPr lang="en-GB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A843E56-80D9-0113-1F04-506BF4111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 dirty="0"/>
              <a:t>SP-250757</a:t>
            </a:r>
          </a:p>
        </p:txBody>
      </p:sp>
    </p:spTree>
    <p:extLst>
      <p:ext uri="{BB962C8B-B14F-4D97-AF65-F5344CB8AC3E}">
        <p14:creationId xmlns:p14="http://schemas.microsoft.com/office/powerpoint/2010/main" val="52738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507</Words>
  <Application>Microsoft Office PowerPoint</Application>
  <PresentationFormat>Widescreen</PresentationFormat>
  <Paragraphs>64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Nokia Pure Headline</vt:lpstr>
      <vt:lpstr>Nokia Pure Headline Light</vt:lpstr>
      <vt:lpstr>Nokia Pure Text Light</vt:lpstr>
      <vt:lpstr>Office Theme</vt:lpstr>
      <vt:lpstr>Motivation for new study on Modernization  of Specification Format and Procedures for 6G</vt:lpstr>
      <vt:lpstr>Current 3GPP specification process</vt:lpstr>
      <vt:lpstr>Some ongoing studies of new tools across 3GPP</vt:lpstr>
      <vt:lpstr>Automation-native 6G specifications</vt:lpstr>
      <vt:lpstr>Draft SID: SP-250758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Nokia</cp:lastModifiedBy>
  <cp:revision>5</cp:revision>
  <dcterms:created xsi:type="dcterms:W3CDTF">2025-05-27T14:05:55Z</dcterms:created>
  <dcterms:modified xsi:type="dcterms:W3CDTF">2025-06-03T17:39:40Z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